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9"/>
  </p:notesMasterIdLst>
  <p:sldIdLst>
    <p:sldId id="324" r:id="rId2"/>
    <p:sldId id="359" r:id="rId3"/>
    <p:sldId id="346" r:id="rId4"/>
    <p:sldId id="348" r:id="rId5"/>
    <p:sldId id="349" r:id="rId6"/>
    <p:sldId id="350" r:id="rId7"/>
    <p:sldId id="351" r:id="rId8"/>
    <p:sldId id="352" r:id="rId9"/>
    <p:sldId id="353" r:id="rId10"/>
    <p:sldId id="354" r:id="rId11"/>
    <p:sldId id="355" r:id="rId12"/>
    <p:sldId id="356" r:id="rId13"/>
    <p:sldId id="357" r:id="rId14"/>
    <p:sldId id="358" r:id="rId15"/>
    <p:sldId id="360" r:id="rId16"/>
    <p:sldId id="364" r:id="rId17"/>
    <p:sldId id="362" r:id="rId18"/>
    <p:sldId id="363" r:id="rId19"/>
    <p:sldId id="365" r:id="rId20"/>
    <p:sldId id="373" r:id="rId21"/>
    <p:sldId id="374" r:id="rId22"/>
    <p:sldId id="368" r:id="rId23"/>
    <p:sldId id="369" r:id="rId24"/>
    <p:sldId id="370" r:id="rId25"/>
    <p:sldId id="375" r:id="rId26"/>
    <p:sldId id="371" r:id="rId27"/>
    <p:sldId id="372" r:id="rId28"/>
    <p:sldId id="376" r:id="rId29"/>
    <p:sldId id="377" r:id="rId30"/>
    <p:sldId id="378" r:id="rId31"/>
    <p:sldId id="379" r:id="rId32"/>
    <p:sldId id="380" r:id="rId33"/>
    <p:sldId id="381" r:id="rId34"/>
    <p:sldId id="382" r:id="rId35"/>
    <p:sldId id="383" r:id="rId36"/>
    <p:sldId id="384" r:id="rId37"/>
    <p:sldId id="385" r:id="rId38"/>
    <p:sldId id="386" r:id="rId39"/>
    <p:sldId id="387" r:id="rId40"/>
    <p:sldId id="388" r:id="rId41"/>
    <p:sldId id="389" r:id="rId42"/>
    <p:sldId id="390" r:id="rId43"/>
    <p:sldId id="391" r:id="rId44"/>
    <p:sldId id="392" r:id="rId45"/>
    <p:sldId id="325" r:id="rId46"/>
    <p:sldId id="397" r:id="rId47"/>
    <p:sldId id="398" r:id="rId48"/>
    <p:sldId id="328" r:id="rId49"/>
    <p:sldId id="329" r:id="rId50"/>
    <p:sldId id="330" r:id="rId51"/>
    <p:sldId id="331" r:id="rId52"/>
    <p:sldId id="332" r:id="rId53"/>
    <p:sldId id="333" r:id="rId54"/>
    <p:sldId id="394" r:id="rId55"/>
    <p:sldId id="326" r:id="rId56"/>
    <p:sldId id="327" r:id="rId57"/>
    <p:sldId id="395" r:id="rId5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470"/>
    <a:srgbClr val="002652"/>
    <a:srgbClr val="F3A900"/>
    <a:srgbClr val="000000"/>
    <a:srgbClr val="7777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045"/>
    <p:restoredTop sz="82751" autoAdjust="0"/>
  </p:normalViewPr>
  <p:slideViewPr>
    <p:cSldViewPr>
      <p:cViewPr varScale="1">
        <p:scale>
          <a:sx n="93" d="100"/>
          <a:sy n="93" d="100"/>
        </p:scale>
        <p:origin x="1312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64" d="100"/>
          <a:sy n="64" d="100"/>
        </p:scale>
        <p:origin x="3744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801F3F-85FD-4D6D-9902-DE21320E0477}" type="datetimeFigureOut">
              <a:rPr lang="en-US" smtClean="0"/>
              <a:pPr/>
              <a:t>6/26/19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3D726F-AA01-4A9D-81D1-A09838CFA85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2629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82930" indent="-457200"/>
            <a:r>
              <a:rPr lang="en-US" dirty="0"/>
              <a:t>What are you selecting?  One item at a time?</a:t>
            </a:r>
          </a:p>
          <a:p>
            <a:pPr marL="582930" indent="-457200"/>
            <a:r>
              <a:rPr lang="en-US" dirty="0"/>
              <a:t>Selecting of a value?</a:t>
            </a:r>
          </a:p>
          <a:p>
            <a:pPr marL="582930" indent="-457200"/>
            <a:r>
              <a:rPr lang="en-US" dirty="0"/>
              <a:t>Selecting of a range?</a:t>
            </a:r>
          </a:p>
          <a:p>
            <a:pPr marL="582930" indent="-457200"/>
            <a:r>
              <a:rPr lang="en-US" dirty="0"/>
              <a:t>Selecting of a position on the screen?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3D726F-AA01-4A9D-81D1-A09838CFA853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4083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3D726F-AA01-4A9D-81D1-A09838CFA853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79511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>
                <a:solidFill>
                  <a:srgbClr val="003470"/>
                </a:solidFill>
                <a:effectLst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rgbClr val="00347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E1C1F-C217-4AD6-AF7C-55411A2E8AB0}" type="datetimeFigureOut">
              <a:rPr lang="en-US" smtClean="0"/>
              <a:pPr/>
              <a:t>6/26/19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1EBE8-D8A3-424D-A66F-82DC71540CD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rgbClr val="0026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E1C1F-C217-4AD6-AF7C-55411A2E8AB0}" type="datetimeFigureOut">
              <a:rPr lang="en-US" smtClean="0"/>
              <a:pPr/>
              <a:t>6/26/19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1EBE8-D8A3-424D-A66F-82DC71540C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E1C1F-C217-4AD6-AF7C-55411A2E8AB0}" type="datetimeFigureOut">
              <a:rPr lang="en-US" smtClean="0"/>
              <a:pPr/>
              <a:t>6/26/19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1EBE8-D8A3-424D-A66F-82DC71540C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E1C1F-C217-4AD6-AF7C-55411A2E8AB0}" type="datetimeFigureOut">
              <a:rPr lang="en-US" smtClean="0"/>
              <a:pPr/>
              <a:t>6/26/19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1EBE8-D8A3-424D-A66F-82DC71540C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E1C1F-C217-4AD6-AF7C-55411A2E8AB0}" type="datetimeFigureOut">
              <a:rPr lang="en-US" smtClean="0"/>
              <a:pPr/>
              <a:t>6/26/19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1EBE8-D8A3-424D-A66F-82DC71540CD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E1C1F-C217-4AD6-AF7C-55411A2E8AB0}" type="datetimeFigureOut">
              <a:rPr lang="en-US" smtClean="0"/>
              <a:pPr/>
              <a:t>6/26/19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1EBE8-D8A3-424D-A66F-82DC71540C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E1C1F-C217-4AD6-AF7C-55411A2E8AB0}" type="datetimeFigureOut">
              <a:rPr lang="en-US" smtClean="0"/>
              <a:pPr/>
              <a:t>6/26/19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1EBE8-D8A3-424D-A66F-82DC71540CD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E1C1F-C217-4AD6-AF7C-55411A2E8AB0}" type="datetimeFigureOut">
              <a:rPr lang="en-US" smtClean="0"/>
              <a:pPr/>
              <a:t>6/26/19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1EBE8-D8A3-424D-A66F-82DC71540C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E1C1F-C217-4AD6-AF7C-55411A2E8AB0}" type="datetimeFigureOut">
              <a:rPr lang="en-US" smtClean="0"/>
              <a:pPr/>
              <a:t>6/26/19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1EBE8-D8A3-424D-A66F-82DC71540C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E1C1F-C217-4AD6-AF7C-55411A2E8AB0}" type="datetimeFigureOut">
              <a:rPr lang="en-US" smtClean="0"/>
              <a:pPr/>
              <a:t>6/26/19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1EBE8-D8A3-424D-A66F-82DC71540CD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E1C1F-C217-4AD6-AF7C-55411A2E8AB0}" type="datetimeFigureOut">
              <a:rPr lang="en-US" smtClean="0"/>
              <a:pPr/>
              <a:t>6/26/19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1EBE8-D8A3-424D-A66F-82DC71540C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 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rgbClr val="0026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104E1C1F-C217-4AD6-AF7C-55411A2E8AB0}" type="datetimeFigureOut">
              <a:rPr lang="en-US" smtClean="0"/>
              <a:pPr/>
              <a:t>6/26/19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24B1EBE8-D8A3-424D-A66F-82DC71540CDF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3600" kern="1200" spc="-100" baseline="0">
          <a:solidFill>
            <a:srgbClr val="003470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rgbClr val="003470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Lucida Grande"/>
        <a:buChar char="-"/>
        <a:defRPr sz="2000" kern="1200">
          <a:solidFill>
            <a:srgbClr val="003470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Wingdings" charset="2"/>
        <a:buChar char=""/>
        <a:defRPr sz="1800" kern="1200">
          <a:solidFill>
            <a:srgbClr val="003470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rgbClr val="003470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rgbClr val="003470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science.smith.edu/~jcrouser/design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29.png"/><Relationship Id="rId4" Type="http://schemas.openxmlformats.org/officeDocument/2006/relationships/notesSlide" Target="../notesSlides/notesSlide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hyperlink" Target="http://www.babynamewizard.com/voyager#prefix=jo&amp;sw=both&amp;exact=false" TargetMode="Externa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hyperlink" Target="http://www.theyrule.net/" TargetMode="Externa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46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tiff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plotly-book.cpsievert.me/two-approaches-one-object.html#ref-plotly" TargetMode="External"/><Relationship Id="rId2" Type="http://schemas.openxmlformats.org/officeDocument/2006/relationships/hyperlink" Target="https://plotly-book.cpsievert.me/two-approaches-one-object.html#ref-ggplot2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br>
              <a:rPr lang="en-US" sz="3600" dirty="0"/>
            </a:br>
            <a:r>
              <a:rPr lang="en-US" sz="2700" cap="none" dirty="0"/>
              <a:t>MassMutual DSDP 2019:</a:t>
            </a:r>
            <a:br>
              <a:rPr lang="en-US" sz="3600" dirty="0"/>
            </a:br>
            <a:r>
              <a:rPr lang="en-US" sz="4900" dirty="0"/>
              <a:t>Interaction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en-US"/>
              <a:t>June 26, 2019</a:t>
            </a:r>
            <a:endParaRPr lang="en-US" dirty="0"/>
          </a:p>
          <a:p>
            <a:r>
              <a:rPr lang="en-US" dirty="0"/>
              <a:t>R. Jordan Crouser</a:t>
            </a:r>
          </a:p>
          <a:p>
            <a:r>
              <a:rPr lang="en-US" dirty="0"/>
              <a:t>Assistant Professor of Computer Science</a:t>
            </a:r>
          </a:p>
          <a:p>
            <a:r>
              <a:rPr lang="en-US" dirty="0"/>
              <a:t>Smith College</a:t>
            </a:r>
          </a:p>
        </p:txBody>
      </p:sp>
    </p:spTree>
    <p:extLst>
      <p:ext uri="{BB962C8B-B14F-4D97-AF65-F5344CB8AC3E}">
        <p14:creationId xmlns:p14="http://schemas.microsoft.com/office/powerpoint/2010/main" val="24429759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ik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058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rivatevpublicsecto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8416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refugee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0219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roundi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914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portssocialmedi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2746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 far: Information Visualization</a:t>
            </a:r>
          </a:p>
        </p:txBody>
      </p:sp>
      <p:pic>
        <p:nvPicPr>
          <p:cNvPr id="4" name="Content Placeholder 5" descr="Screen Shot 2015-02-18 at 1.34.32 A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0" t="23810" r="29332" b="6767"/>
          <a:stretch/>
        </p:blipFill>
        <p:spPr>
          <a:xfrm>
            <a:off x="3235326" y="3886201"/>
            <a:ext cx="2888679" cy="172821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Content Placeholder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981200"/>
            <a:ext cx="2877088" cy="172821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Content Placeholder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43" y="3886201"/>
            <a:ext cx="2917246" cy="173005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Content Placeholder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7143" y="3886201"/>
            <a:ext cx="2760657" cy="172821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Content Placeholder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1037" y="1981201"/>
            <a:ext cx="2905851" cy="172821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Content Placeholder 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4288" y="1981201"/>
            <a:ext cx="2484424" cy="172821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250456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Flashback: about this workshop</a:t>
            </a:r>
          </a:p>
        </p:txBody>
      </p:sp>
      <p:pic>
        <p:nvPicPr>
          <p:cNvPr id="4" name="Picture 3" descr="human-computer-interactio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flipH="1">
            <a:off x="1905000" y="1828800"/>
            <a:ext cx="5064718" cy="373379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600200" y="1295400"/>
            <a:ext cx="6172200" cy="45720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3470"/>
              </a:solidFill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3238498" y="1968500"/>
            <a:ext cx="2233084" cy="1672167"/>
            <a:chOff x="3238498" y="1968500"/>
            <a:chExt cx="2233084" cy="1672167"/>
          </a:xfrm>
        </p:grpSpPr>
        <p:pic>
          <p:nvPicPr>
            <p:cNvPr id="12" name="Picture 11" descr="human-computer-interaction.png"/>
            <p:cNvPicPr>
              <a:picLocks noChangeAspect="1"/>
            </p:cNvPicPr>
            <p:nvPr/>
          </p:nvPicPr>
          <p:blipFill rotWithShape="1">
            <a:blip r:embed="rId2" cstate="print"/>
            <a:srcRect l="29581" t="3742" r="26328" b="51473"/>
            <a:stretch/>
          </p:blipFill>
          <p:spPr>
            <a:xfrm flipH="1">
              <a:off x="3238498" y="1968500"/>
              <a:ext cx="2233084" cy="1672167"/>
            </a:xfrm>
            <a:prstGeom prst="ellipse">
              <a:avLst/>
            </a:prstGeom>
            <a:effectLst>
              <a:glow rad="228600">
                <a:schemeClr val="accent2">
                  <a:satMod val="175000"/>
                  <a:alpha val="40000"/>
                </a:schemeClr>
              </a:glow>
            </a:effectLst>
          </p:spPr>
        </p:pic>
        <p:sp>
          <p:nvSpPr>
            <p:cNvPr id="20" name="TextBox 19"/>
            <p:cNvSpPr txBox="1"/>
            <p:nvPr/>
          </p:nvSpPr>
          <p:spPr>
            <a:xfrm>
              <a:off x="3657600" y="2362200"/>
              <a:ext cx="14892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3470"/>
                  </a:solidFill>
                </a:rPr>
                <a:t>Visualization</a:t>
              </a: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3657600" y="4267200"/>
            <a:ext cx="12625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003470"/>
                </a:solidFill>
              </a:rPr>
              <a:t>Interaction</a:t>
            </a:r>
          </a:p>
          <a:p>
            <a:pPr algn="ctr"/>
            <a:r>
              <a:rPr lang="en-US" dirty="0">
                <a:solidFill>
                  <a:srgbClr val="003470"/>
                </a:solidFill>
              </a:rPr>
              <a:t>Design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3524250" y="4267200"/>
            <a:ext cx="2222500" cy="1638299"/>
            <a:chOff x="3524250" y="4267200"/>
            <a:chExt cx="2222500" cy="1638299"/>
          </a:xfrm>
        </p:grpSpPr>
        <p:pic>
          <p:nvPicPr>
            <p:cNvPr id="14" name="Picture 13" descr="human-computer-interaction.png"/>
            <p:cNvPicPr>
              <a:picLocks noChangeAspect="1"/>
            </p:cNvPicPr>
            <p:nvPr/>
          </p:nvPicPr>
          <p:blipFill rotWithShape="1">
            <a:blip r:embed="rId2" cstate="print"/>
            <a:srcRect l="24148" t="74888" r="31970" b="-9185"/>
            <a:stretch/>
          </p:blipFill>
          <p:spPr>
            <a:xfrm flipH="1">
              <a:off x="3524250" y="4624916"/>
              <a:ext cx="2222500" cy="1280583"/>
            </a:xfrm>
            <a:prstGeom prst="ellipse">
              <a:avLst/>
            </a:prstGeom>
            <a:effectLst>
              <a:glow rad="228600">
                <a:schemeClr val="accent2">
                  <a:satMod val="175000"/>
                  <a:alpha val="40000"/>
                </a:schemeClr>
              </a:glow>
            </a:effectLst>
          </p:spPr>
        </p:pic>
        <p:sp>
          <p:nvSpPr>
            <p:cNvPr id="15" name="TextBox 14"/>
            <p:cNvSpPr txBox="1"/>
            <p:nvPr/>
          </p:nvSpPr>
          <p:spPr>
            <a:xfrm>
              <a:off x="3657600" y="4267200"/>
              <a:ext cx="126252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3470"/>
                  </a:solidFill>
                </a:rPr>
                <a:t>Interaction</a:t>
              </a:r>
            </a:p>
            <a:p>
              <a:pPr algn="ctr"/>
              <a:r>
                <a:rPr lang="en-US" dirty="0">
                  <a:solidFill>
                    <a:srgbClr val="003470"/>
                  </a:solidFill>
                </a:rPr>
                <a:t>Design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6773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Interaction (def.)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Methods by which humans </a:t>
            </a:r>
            <a:r>
              <a:rPr lang="en-US" b="1" dirty="0"/>
              <a:t>create knowledge </a:t>
            </a:r>
            <a:r>
              <a:rPr lang="en-US" dirty="0"/>
              <a:t>through the manipulation of an interface</a:t>
            </a:r>
          </a:p>
          <a:p>
            <a:endParaRPr lang="en-US" dirty="0"/>
          </a:p>
          <a:p>
            <a:r>
              <a:rPr lang="en-US" dirty="0"/>
              <a:t>Low level: </a:t>
            </a:r>
            <a:r>
              <a:rPr lang="en-US" b="1" dirty="0"/>
              <a:t>between human and interface</a:t>
            </a:r>
          </a:p>
          <a:p>
            <a:pPr marL="742950" lvl="1" indent="-342900"/>
            <a:r>
              <a:rPr lang="en-US" dirty="0"/>
              <a:t>the set of operations available</a:t>
            </a:r>
          </a:p>
          <a:p>
            <a:pPr marL="742950" lvl="1" indent="-342900"/>
            <a:r>
              <a:rPr lang="en-US" dirty="0"/>
              <a:t>the relationship between the human and the visualization</a:t>
            </a:r>
          </a:p>
          <a:p>
            <a:pPr marL="468630" indent="-342900"/>
            <a:endParaRPr lang="en-US" dirty="0"/>
          </a:p>
          <a:p>
            <a:pPr marL="468630" indent="-342900"/>
            <a:r>
              <a:rPr lang="en-US" dirty="0"/>
              <a:t>High level: between </a:t>
            </a:r>
            <a:r>
              <a:rPr lang="en-US" b="1" dirty="0"/>
              <a:t>human and problem space</a:t>
            </a:r>
          </a:p>
          <a:p>
            <a:pPr marL="742950" lvl="1" indent="-342900"/>
            <a:r>
              <a:rPr lang="en-US" dirty="0"/>
              <a:t>a cognitive act </a:t>
            </a:r>
            <a:r>
              <a:rPr lang="en-US" i="1" dirty="0"/>
              <a:t>enabled</a:t>
            </a:r>
            <a:r>
              <a:rPr lang="en-US" dirty="0"/>
              <a:t> by the tool</a:t>
            </a:r>
          </a:p>
          <a:p>
            <a:pPr marL="742950" lvl="1" indent="-342900"/>
            <a:r>
              <a:rPr lang="en-US" dirty="0"/>
              <a:t>does not need to take place exclusively within them</a:t>
            </a:r>
          </a:p>
          <a:p>
            <a:pPr marL="742950" lvl="1" indent="-342900"/>
            <a:r>
              <a:rPr lang="en-US" dirty="0"/>
              <a:t>might be distributed across multiple tools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905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Rubik’s Cube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37877" r="-37877"/>
          <a:stretch>
            <a:fillRect/>
          </a:stretch>
        </p:blipFill>
        <p:spPr>
          <a:xfrm>
            <a:off x="2133600" y="1219200"/>
            <a:ext cx="8229600" cy="4876800"/>
          </a:xfr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2209800"/>
            <a:ext cx="32766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dirty="0">
                <a:solidFill>
                  <a:srgbClr val="003470"/>
                </a:solidFill>
              </a:rPr>
              <a:t>What </a:t>
            </a:r>
            <a:r>
              <a:rPr lang="en-US" b="1" dirty="0">
                <a:solidFill>
                  <a:srgbClr val="003470"/>
                </a:solidFill>
              </a:rPr>
              <a:t>low-level</a:t>
            </a:r>
            <a:r>
              <a:rPr lang="en-US" dirty="0">
                <a:solidFill>
                  <a:srgbClr val="003470"/>
                </a:solidFill>
              </a:rPr>
              <a:t> interactions can you have?</a:t>
            </a:r>
          </a:p>
          <a:p>
            <a:pPr marL="0" indent="0" algn="ctr">
              <a:buFont typeface="Arial" pitchFamily="34" charset="0"/>
              <a:buNone/>
            </a:pPr>
            <a:endParaRPr lang="en-US" dirty="0">
              <a:solidFill>
                <a:srgbClr val="003470"/>
              </a:solidFill>
            </a:endParaRPr>
          </a:p>
          <a:p>
            <a:pPr marL="0" indent="0" algn="ctr">
              <a:buFont typeface="Arial" pitchFamily="34" charset="0"/>
              <a:buNone/>
            </a:pPr>
            <a:r>
              <a:rPr lang="en-US" dirty="0">
                <a:solidFill>
                  <a:srgbClr val="003470"/>
                </a:solidFill>
              </a:rPr>
              <a:t>What </a:t>
            </a:r>
            <a:r>
              <a:rPr lang="en-US" b="1" dirty="0">
                <a:solidFill>
                  <a:srgbClr val="003470"/>
                </a:solidFill>
              </a:rPr>
              <a:t>high-level </a:t>
            </a:r>
            <a:r>
              <a:rPr lang="en-US" dirty="0">
                <a:solidFill>
                  <a:srgbClr val="003470"/>
                </a:solidFill>
              </a:rPr>
              <a:t>interactions can you have?</a:t>
            </a:r>
          </a:p>
        </p:txBody>
      </p:sp>
    </p:spTree>
    <p:extLst>
      <p:ext uri="{BB962C8B-B14F-4D97-AF65-F5344CB8AC3E}">
        <p14:creationId xmlns:p14="http://schemas.microsoft.com/office/powerpoint/2010/main" val="165499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Interaction and Analysis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/>
            <a:r>
              <a:rPr lang="en-US" dirty="0"/>
              <a:t>Interaction is the observable result of a cognitive process: “</a:t>
            </a:r>
            <a:r>
              <a:rPr lang="en-US" b="1" dirty="0"/>
              <a:t>an externalization of thought</a:t>
            </a:r>
            <a:r>
              <a:rPr lang="en-US" dirty="0"/>
              <a:t>”</a:t>
            </a:r>
          </a:p>
          <a:p>
            <a:pPr marL="457200" indent="-457200"/>
            <a:endParaRPr lang="en-US" dirty="0"/>
          </a:p>
          <a:p>
            <a:pPr marL="457200" indent="-457200"/>
            <a:r>
              <a:rPr lang="en-US" dirty="0"/>
              <a:t>In visual analytics, there is a growing belief that interaction and analysis are one in the same</a:t>
            </a:r>
          </a:p>
          <a:p>
            <a:pPr marL="0" indent="0">
              <a:buNone/>
            </a:pPr>
            <a:endParaRPr lang="en-US" dirty="0"/>
          </a:p>
          <a:p>
            <a:pPr marL="457200" indent="-457200"/>
            <a:r>
              <a:rPr lang="en-US" b="1" dirty="0"/>
              <a:t>Analytic discourse: </a:t>
            </a:r>
            <a:r>
              <a:rPr lang="en-US" dirty="0"/>
              <a:t>the idea that knowledge is constructed, tested, refined, and shared through the interactive manipulation of a visual interface</a:t>
            </a:r>
            <a:r>
              <a:rPr lang="en-US" baseline="30000" dirty="0"/>
              <a:t>1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581400" y="6334780"/>
            <a:ext cx="57912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aseline="30000" dirty="0"/>
              <a:t>1</a:t>
            </a:r>
            <a:r>
              <a:rPr lang="en-US" sz="1400" dirty="0"/>
              <a:t>Pike, W. A., </a:t>
            </a:r>
            <a:r>
              <a:rPr lang="en-US" sz="1400" dirty="0" err="1"/>
              <a:t>Stasko</a:t>
            </a:r>
            <a:r>
              <a:rPr lang="en-US" sz="1400" dirty="0"/>
              <a:t>, J., Chang, R., &amp; O'Connell, T. A. (2009). </a:t>
            </a:r>
          </a:p>
          <a:p>
            <a:r>
              <a:rPr lang="en-US" sz="1400" dirty="0"/>
              <a:t> The science of interaction. Information Visualization, 8(4), 263-274.</a:t>
            </a:r>
          </a:p>
        </p:txBody>
      </p:sp>
    </p:spTree>
    <p:extLst>
      <p:ext uri="{BB962C8B-B14F-4D97-AF65-F5344CB8AC3E}">
        <p14:creationId xmlns:p14="http://schemas.microsoft.com/office/powerpoint/2010/main" val="20556950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Mini-lab: #</a:t>
            </a:r>
            <a:r>
              <a:rPr lang="en-US" b="1" dirty="0" err="1"/>
              <a:t>badviz</a:t>
            </a:r>
            <a:endParaRPr lang="en-US" dirty="0"/>
          </a:p>
          <a:p>
            <a:pPr>
              <a:defRPr/>
            </a:pPr>
            <a:r>
              <a:rPr lang="en-US" b="1" dirty="0"/>
              <a:t>Interaction and Analysis</a:t>
            </a:r>
          </a:p>
          <a:p>
            <a:pPr lvl="1">
              <a:defRPr/>
            </a:pPr>
            <a:r>
              <a:rPr lang="en-US" dirty="0"/>
              <a:t>Definition</a:t>
            </a:r>
          </a:p>
          <a:p>
            <a:pPr lvl="1">
              <a:defRPr/>
            </a:pPr>
            <a:r>
              <a:rPr lang="en-US" dirty="0"/>
              <a:t>Interaction with data and problem space</a:t>
            </a:r>
          </a:p>
          <a:p>
            <a:pPr lvl="1">
              <a:defRPr/>
            </a:pPr>
            <a:r>
              <a:rPr lang="en-US" dirty="0"/>
              <a:t>Interaction with visual interfaces</a:t>
            </a:r>
          </a:p>
          <a:p>
            <a:r>
              <a:rPr lang="en-US" b="1" dirty="0"/>
              <a:t>BREAK</a:t>
            </a:r>
          </a:p>
          <a:p>
            <a:r>
              <a:rPr lang="en-US" b="1" dirty="0"/>
              <a:t>Introduction to </a:t>
            </a:r>
            <a:r>
              <a:rPr lang="en-US" b="1" dirty="0" err="1"/>
              <a:t>plotly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7221380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I: High Level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3600" dirty="0"/>
              <a:t>Interaction with </a:t>
            </a:r>
          </a:p>
          <a:p>
            <a:pPr marL="0" indent="0" algn="ctr">
              <a:buNone/>
            </a:pPr>
            <a:r>
              <a:rPr lang="en-US" sz="3600" dirty="0"/>
              <a:t>Data / Problem Space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50466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Interaction as a Reasoning Aid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68630" indent="-342900"/>
            <a:r>
              <a:rPr lang="en-US" dirty="0"/>
              <a:t>Interaction is situated in the </a:t>
            </a:r>
            <a:r>
              <a:rPr lang="en-US" b="1" dirty="0"/>
              <a:t>context</a:t>
            </a:r>
            <a:r>
              <a:rPr lang="en-US" dirty="0"/>
              <a:t> of a problem or goal-directed activity</a:t>
            </a:r>
          </a:p>
          <a:p>
            <a:pPr marL="468630" indent="-342900"/>
            <a:endParaRPr lang="en-US" dirty="0"/>
          </a:p>
          <a:p>
            <a:pPr marL="468630" indent="-342900"/>
            <a:r>
              <a:rPr lang="en-US" dirty="0"/>
              <a:t>This context helps the human identify relevant concepts and </a:t>
            </a:r>
            <a:r>
              <a:rPr lang="en-US" b="1" dirty="0"/>
              <a:t>link</a:t>
            </a:r>
            <a:r>
              <a:rPr lang="en-US" dirty="0"/>
              <a:t> them into appropriate structures</a:t>
            </a:r>
          </a:p>
          <a:p>
            <a:pPr marL="468630" indent="-342900"/>
            <a:endParaRPr lang="en-US" dirty="0"/>
          </a:p>
          <a:p>
            <a:pPr marL="468630" indent="-342900"/>
            <a:r>
              <a:rPr lang="en-US" dirty="0"/>
              <a:t>Interaction brings together background contexts and current observations</a:t>
            </a:r>
          </a:p>
          <a:p>
            <a:pPr marL="468630" indent="-342900"/>
            <a:endParaRPr lang="en-US" dirty="0"/>
          </a:p>
          <a:p>
            <a:pPr marL="468630" indent="-342900"/>
            <a:r>
              <a:rPr lang="en-US" dirty="0"/>
              <a:t>This is known as “</a:t>
            </a:r>
            <a:r>
              <a:rPr lang="en-US" b="1" dirty="0"/>
              <a:t>situated cognition</a:t>
            </a:r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728845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Reality </a:t>
            </a:r>
            <a:r>
              <a:rPr lang="en-US" dirty="0"/>
              <a:t>Check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57400"/>
            <a:ext cx="8229600" cy="4343400"/>
          </a:xfrm>
        </p:spPr>
        <p:txBody>
          <a:bodyPr/>
          <a:lstStyle/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r>
              <a:rPr lang="en-US" i="1" dirty="0"/>
              <a:t>Hypothesis</a:t>
            </a:r>
            <a:r>
              <a:rPr lang="en-US" dirty="0"/>
              <a:t>: the more ways a user can ‘</a:t>
            </a:r>
            <a:r>
              <a:rPr lang="en-US" b="1" dirty="0"/>
              <a:t>touch</a:t>
            </a:r>
            <a:r>
              <a:rPr lang="en-US" dirty="0"/>
              <a:t>’ their data (by changing their form or exploring them from different perspectives), the more </a:t>
            </a:r>
            <a:r>
              <a:rPr lang="en-US" b="1" dirty="0"/>
              <a:t>insight</a:t>
            </a:r>
            <a:r>
              <a:rPr lang="en-US" dirty="0"/>
              <a:t> will accumulate.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14553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Interaction as Distributed Cognition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Visualization is often used as a tool to “</a:t>
            </a:r>
            <a:r>
              <a:rPr lang="en-US" b="1" dirty="0"/>
              <a:t>offload</a:t>
            </a:r>
            <a:r>
              <a:rPr lang="en-US" dirty="0"/>
              <a:t>” storage or computation from the human’s brain</a:t>
            </a:r>
          </a:p>
          <a:p>
            <a:endParaRPr lang="en-US" dirty="0"/>
          </a:p>
          <a:p>
            <a:r>
              <a:rPr lang="en-US" dirty="0"/>
              <a:t>In order for this to be useful, we have to be able to “</a:t>
            </a:r>
            <a:r>
              <a:rPr lang="en-US" b="1" dirty="0"/>
              <a:t>reload</a:t>
            </a:r>
            <a:r>
              <a:rPr lang="en-US" dirty="0"/>
              <a:t>” parts of the data and operate on it</a:t>
            </a:r>
          </a:p>
          <a:p>
            <a:endParaRPr lang="en-US" dirty="0"/>
          </a:p>
          <a:p>
            <a:r>
              <a:rPr lang="en-US" dirty="0"/>
              <a:t>Internal (in your head) vs.                                          external (on the screen) representations </a:t>
            </a:r>
          </a:p>
          <a:p>
            <a:endParaRPr lang="en-US" dirty="0"/>
          </a:p>
          <a:p>
            <a:r>
              <a:rPr lang="en-US" dirty="0"/>
              <a:t>Consider the impact of the </a:t>
            </a:r>
            <a:r>
              <a:rPr lang="en-US" b="1" dirty="0"/>
              <a:t>affordances                             </a:t>
            </a:r>
            <a:r>
              <a:rPr lang="en-US" dirty="0"/>
              <a:t>of the interface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9400" y="3687209"/>
            <a:ext cx="2209800" cy="2942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2593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Example: Tower of Hanoi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5638800"/>
            <a:ext cx="8458200" cy="1295400"/>
          </a:xfrm>
        </p:spPr>
        <p:txBody>
          <a:bodyPr>
            <a:normAutofit fontScale="85000"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Only one disk can be transferred at a time.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 disk can only be transferred to a pole on which it will be the largest.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Only the largest disk on a pole can be transferred to another pole.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990600"/>
            <a:ext cx="6629400" cy="44572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5109575" y="1981200"/>
            <a:ext cx="2815225" cy="72651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109575" y="3505200"/>
            <a:ext cx="2815225" cy="72651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109575" y="4638951"/>
            <a:ext cx="2815225" cy="72651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411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Flashback: #</a:t>
            </a:r>
            <a:r>
              <a:rPr lang="en-US" dirty="0" err="1"/>
              <a:t>badvis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rcRect t="-1138" b="-1138"/>
          <a:stretch>
            <a:fillRect/>
          </a:stretch>
        </p:blipFill>
        <p:spPr>
          <a:xfrm>
            <a:off x="457200" y="1143000"/>
            <a:ext cx="8229600" cy="4876800"/>
          </a:xfrm>
        </p:spPr>
      </p:pic>
      <p:sp>
        <p:nvSpPr>
          <p:cNvPr id="8" name="TextBox 7"/>
          <p:cNvSpPr txBox="1"/>
          <p:nvPr/>
        </p:nvSpPr>
        <p:spPr>
          <a:xfrm>
            <a:off x="1050243" y="6019800"/>
            <a:ext cx="70435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3470"/>
                </a:solidFill>
              </a:rPr>
              <a:t>What representations are internal vs. external?</a:t>
            </a:r>
          </a:p>
        </p:txBody>
      </p:sp>
    </p:spTree>
    <p:extLst>
      <p:ext uri="{BB962C8B-B14F-4D97-AF65-F5344CB8AC3E}">
        <p14:creationId xmlns:p14="http://schemas.microsoft.com/office/powerpoint/2010/main" val="19575682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Pragmatic vs. Epistemic Action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en-US" b="1" dirty="0"/>
              <a:t>Pragmatic actions</a:t>
            </a:r>
            <a:r>
              <a:rPr lang="en-US" dirty="0"/>
              <a:t> move a person and their analysis closer to the desired destination.</a:t>
            </a:r>
            <a:br>
              <a:rPr lang="en-US" dirty="0"/>
            </a:br>
            <a:endParaRPr lang="en-US" dirty="0"/>
          </a:p>
          <a:p>
            <a:pPr marL="457200" indent="-457200">
              <a:buFont typeface="Arial" pitchFamily="34" charset="0"/>
              <a:buChar char="•"/>
            </a:pPr>
            <a:r>
              <a:rPr lang="en-US" b="1" dirty="0"/>
              <a:t>Epistemic actions</a:t>
            </a:r>
            <a:r>
              <a:rPr lang="en-US" dirty="0"/>
              <a:t> enable humans to leverage environmental structures to </a:t>
            </a:r>
            <a:r>
              <a:rPr lang="en-US" b="1" dirty="0"/>
              <a:t>link internal structures</a:t>
            </a:r>
            <a:r>
              <a:rPr lang="en-US" dirty="0"/>
              <a:t>. </a:t>
            </a:r>
          </a:p>
          <a:p>
            <a:pPr marL="457200" indent="-457200">
              <a:buFont typeface="Arial" pitchFamily="34" charset="0"/>
              <a:buChar char="•"/>
            </a:pPr>
            <a:endParaRPr lang="en-US" dirty="0"/>
          </a:p>
          <a:p>
            <a:pPr marL="457200" indent="-457200">
              <a:buFont typeface="Arial" pitchFamily="34" charset="0"/>
              <a:buChar char="•"/>
            </a:pPr>
            <a:r>
              <a:rPr lang="en-US" dirty="0"/>
              <a:t>The purpose of some actions is not for the effect they have on the environment but </a:t>
            </a:r>
            <a:r>
              <a:rPr lang="en-US" b="1" dirty="0"/>
              <a:t>for the effect they have on the humans</a:t>
            </a:r>
            <a:r>
              <a:rPr lang="en-US" dirty="0"/>
              <a:t>. </a:t>
            </a:r>
          </a:p>
          <a:p>
            <a:pPr marL="857250" lvl="1" indent="-457200">
              <a:buFont typeface="Arial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3460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Tetris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676400"/>
            <a:ext cx="8153400" cy="426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55609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II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3600" dirty="0"/>
              <a:t>Interaction with </a:t>
            </a:r>
          </a:p>
          <a:p>
            <a:pPr marL="0" indent="0" algn="ctr">
              <a:buNone/>
            </a:pPr>
            <a:r>
              <a:rPr lang="en-US" sz="3600" dirty="0"/>
              <a:t>a Visual Interface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1620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far</a:t>
            </a:r>
            <a:r>
              <a:rPr lang="is-IS" dirty="0"/>
              <a:t>…</a:t>
            </a:r>
            <a:endParaRPr lang="en-US" dirty="0"/>
          </a:p>
        </p:txBody>
      </p:sp>
      <p:pic>
        <p:nvPicPr>
          <p:cNvPr id="4" name="Picture 3" descr="human-computer-interactio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flipH="1">
            <a:off x="1905000" y="1828800"/>
            <a:ext cx="5064718" cy="373379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600200" y="1295400"/>
            <a:ext cx="6172200" cy="45720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 descr="human-computer-interaction.png"/>
          <p:cNvPicPr>
            <a:picLocks noChangeAspect="1"/>
          </p:cNvPicPr>
          <p:nvPr/>
        </p:nvPicPr>
        <p:blipFill rotWithShape="1">
          <a:blip r:embed="rId2" cstate="print"/>
          <a:srcRect l="2206" t="3742" r="68121" b="51473"/>
          <a:stretch/>
        </p:blipFill>
        <p:spPr>
          <a:xfrm flipH="1">
            <a:off x="5355164" y="1968500"/>
            <a:ext cx="1502836" cy="1672167"/>
          </a:xfrm>
          <a:prstGeom prst="ellipse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11" name="Picture 10" descr="human-computer-interaction.png"/>
          <p:cNvPicPr>
            <a:picLocks noChangeAspect="1"/>
          </p:cNvPicPr>
          <p:nvPr/>
        </p:nvPicPr>
        <p:blipFill rotWithShape="1">
          <a:blip r:embed="rId2" cstate="print"/>
          <a:srcRect l="24148" t="74888" r="31970" b="-9185"/>
          <a:stretch/>
        </p:blipFill>
        <p:spPr>
          <a:xfrm flipH="1">
            <a:off x="3524250" y="4624916"/>
            <a:ext cx="2222500" cy="1280583"/>
          </a:xfrm>
          <a:prstGeom prst="ellipse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</p:pic>
      <p:grpSp>
        <p:nvGrpSpPr>
          <p:cNvPr id="21" name="Group 20"/>
          <p:cNvGrpSpPr/>
          <p:nvPr/>
        </p:nvGrpSpPr>
        <p:grpSpPr>
          <a:xfrm>
            <a:off x="3238498" y="1968500"/>
            <a:ext cx="2233084" cy="1672167"/>
            <a:chOff x="3238498" y="1968500"/>
            <a:chExt cx="2233084" cy="1672167"/>
          </a:xfrm>
        </p:grpSpPr>
        <p:pic>
          <p:nvPicPr>
            <p:cNvPr id="12" name="Picture 11" descr="human-computer-interaction.png"/>
            <p:cNvPicPr>
              <a:picLocks noChangeAspect="1"/>
            </p:cNvPicPr>
            <p:nvPr/>
          </p:nvPicPr>
          <p:blipFill rotWithShape="1">
            <a:blip r:embed="rId2" cstate="print"/>
            <a:srcRect l="29581" t="3742" r="26328" b="51473"/>
            <a:stretch/>
          </p:blipFill>
          <p:spPr>
            <a:xfrm flipH="1">
              <a:off x="3238498" y="1968500"/>
              <a:ext cx="2233084" cy="1672167"/>
            </a:xfrm>
            <a:prstGeom prst="ellipse">
              <a:avLst/>
            </a:prstGeom>
            <a:effectLst>
              <a:glow rad="228600">
                <a:schemeClr val="accent2">
                  <a:satMod val="175000"/>
                  <a:alpha val="40000"/>
                </a:schemeClr>
              </a:glow>
            </a:effectLst>
          </p:spPr>
        </p:pic>
        <p:sp>
          <p:nvSpPr>
            <p:cNvPr id="20" name="TextBox 19"/>
            <p:cNvSpPr txBox="1"/>
            <p:nvPr/>
          </p:nvSpPr>
          <p:spPr>
            <a:xfrm>
              <a:off x="3657600" y="2362200"/>
              <a:ext cx="14892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Visualization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96108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Mini-lab: </a:t>
            </a:r>
            <a:r>
              <a:rPr lang="en-US"/>
              <a:t>#critique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Break into groups of 2-3 people, and go to:</a:t>
            </a:r>
          </a:p>
          <a:p>
            <a:pPr marL="0" indent="0" algn="ctr">
              <a:buNone/>
            </a:pPr>
            <a:r>
              <a:rPr lang="en-US" dirty="0">
                <a:hlinkClick r:id="rId2"/>
              </a:rPr>
              <a:t>http://www.science.smith.edu/~jcrouser/design</a:t>
            </a: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r>
              <a:rPr lang="en-US" dirty="0"/>
              <a:t>Goal: </a:t>
            </a:r>
            <a:r>
              <a:rPr lang="en-US" b="1" dirty="0"/>
              <a:t>critique</a:t>
            </a:r>
            <a:r>
              <a:rPr lang="en-US" dirty="0"/>
              <a:t> some professionally-made visualizations </a:t>
            </a:r>
          </a:p>
          <a:p>
            <a:endParaRPr lang="en-US" dirty="0"/>
          </a:p>
          <a:p>
            <a:r>
              <a:rPr lang="en-US" dirty="0"/>
              <a:t>Try to think about the following questions:</a:t>
            </a:r>
          </a:p>
          <a:p>
            <a:pPr lvl="1"/>
            <a:r>
              <a:rPr lang="en-US" dirty="0"/>
              <a:t>What is the </a:t>
            </a:r>
            <a:r>
              <a:rPr lang="en-US" b="1" dirty="0"/>
              <a:t>first thing you notice</a:t>
            </a:r>
            <a:r>
              <a:rPr lang="en-US" dirty="0"/>
              <a:t> about this visualization?</a:t>
            </a:r>
          </a:p>
          <a:p>
            <a:pPr lvl="1"/>
            <a:r>
              <a:rPr lang="en-US" dirty="0"/>
              <a:t>What </a:t>
            </a:r>
            <a:r>
              <a:rPr lang="en-US" b="1" dirty="0"/>
              <a:t>point</a:t>
            </a:r>
            <a:r>
              <a:rPr lang="en-US" dirty="0"/>
              <a:t> is this visualization trying to make?</a:t>
            </a:r>
          </a:p>
          <a:p>
            <a:pPr lvl="1"/>
            <a:r>
              <a:rPr lang="en-US" dirty="0"/>
              <a:t>Who is the </a:t>
            </a:r>
            <a:r>
              <a:rPr lang="en-US" b="1" dirty="0"/>
              <a:t>intended audience</a:t>
            </a:r>
            <a:r>
              <a:rPr lang="en-US" dirty="0"/>
              <a:t>?</a:t>
            </a:r>
          </a:p>
          <a:p>
            <a:pPr lvl="1"/>
            <a:r>
              <a:rPr lang="en-US" dirty="0"/>
              <a:t>What is the visualization </a:t>
            </a:r>
            <a:r>
              <a:rPr lang="en-US" b="1" dirty="0"/>
              <a:t>doing well</a:t>
            </a:r>
            <a:r>
              <a:rPr lang="en-US" dirty="0"/>
              <a:t>?</a:t>
            </a:r>
          </a:p>
          <a:p>
            <a:pPr lvl="1"/>
            <a:r>
              <a:rPr lang="en-US" dirty="0"/>
              <a:t>What </a:t>
            </a:r>
            <a:r>
              <a:rPr lang="en-US" b="1" dirty="0"/>
              <a:t>problems</a:t>
            </a:r>
            <a:r>
              <a:rPr lang="en-US" dirty="0"/>
              <a:t> do you see with the visualization design?</a:t>
            </a:r>
          </a:p>
          <a:p>
            <a:pPr lvl="1"/>
            <a:r>
              <a:rPr lang="en-US" b="1" dirty="0"/>
              <a:t>Why</a:t>
            </a:r>
            <a:r>
              <a:rPr lang="en-US" dirty="0"/>
              <a:t> do you think the designer made those choices?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51170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Flashback: interaction as a reasoning aid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Interaction is situated in the </a:t>
            </a:r>
            <a:r>
              <a:rPr lang="en-US" b="1" dirty="0"/>
              <a:t>context</a:t>
            </a:r>
            <a:r>
              <a:rPr lang="en-US" dirty="0"/>
              <a:t> of a problem or goal-directed activity</a:t>
            </a:r>
          </a:p>
          <a:p>
            <a:endParaRPr lang="en-US" dirty="0"/>
          </a:p>
          <a:p>
            <a:r>
              <a:rPr lang="en-US" b="1" dirty="0"/>
              <a:t>Question:</a:t>
            </a:r>
            <a:r>
              <a:rPr lang="en-US" dirty="0"/>
              <a:t> what kinds of things might someone want to do using a visualization?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8819" y="4800600"/>
            <a:ext cx="5021581" cy="204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429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/>
            <a:r>
              <a:rPr lang="en-US" dirty="0"/>
              <a:t>Yi, Kang, </a:t>
            </a:r>
            <a:r>
              <a:rPr lang="en-US" dirty="0" err="1"/>
              <a:t>Stasko</a:t>
            </a:r>
            <a:r>
              <a:rPr lang="en-US" dirty="0"/>
              <a:t> and </a:t>
            </a:r>
            <a:r>
              <a:rPr lang="en-US" dirty="0" err="1"/>
              <a:t>Jacko</a:t>
            </a:r>
            <a:r>
              <a:rPr lang="en-US" dirty="0"/>
              <a:t> (2007)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640080" indent="-514350">
              <a:buFont typeface="+mj-lt"/>
              <a:buAutoNum type="arabicPeriod"/>
            </a:pPr>
            <a:r>
              <a:rPr lang="en-US" dirty="0">
                <a:solidFill>
                  <a:schemeClr val="accent1"/>
                </a:solidFill>
              </a:rPr>
              <a:t>Select: mark something as interesting</a:t>
            </a:r>
          </a:p>
          <a:p>
            <a:pPr marL="640080" indent="-514350">
              <a:buFont typeface="+mj-lt"/>
              <a:buAutoNum type="arabicPeriod"/>
            </a:pPr>
            <a:r>
              <a:rPr lang="en-US" dirty="0">
                <a:solidFill>
                  <a:schemeClr val="accent1"/>
                </a:solidFill>
              </a:rPr>
              <a:t>Explore: show me something else</a:t>
            </a:r>
          </a:p>
          <a:p>
            <a:pPr marL="640080" indent="-514350">
              <a:buFont typeface="+mj-lt"/>
              <a:buAutoNum type="arabicPeriod"/>
            </a:pPr>
            <a:r>
              <a:rPr lang="en-US" dirty="0">
                <a:solidFill>
                  <a:schemeClr val="accent1"/>
                </a:solidFill>
              </a:rPr>
              <a:t>Reconfigure: show me a different arrangement</a:t>
            </a:r>
          </a:p>
          <a:p>
            <a:pPr marL="640080" indent="-514350">
              <a:buFont typeface="+mj-lt"/>
              <a:buAutoNum type="arabicPeriod"/>
            </a:pPr>
            <a:r>
              <a:rPr lang="en-US" dirty="0">
                <a:solidFill>
                  <a:schemeClr val="accent1"/>
                </a:solidFill>
              </a:rPr>
              <a:t>Encode: show me a different representation</a:t>
            </a:r>
          </a:p>
          <a:p>
            <a:pPr marL="640080" indent="-514350">
              <a:buFont typeface="+mj-lt"/>
              <a:buAutoNum type="arabicPeriod"/>
            </a:pPr>
            <a:r>
              <a:rPr lang="en-US" dirty="0">
                <a:solidFill>
                  <a:schemeClr val="accent1"/>
                </a:solidFill>
              </a:rPr>
              <a:t>Abstract/Elaborate: show me more or less detail</a:t>
            </a:r>
          </a:p>
          <a:p>
            <a:pPr marL="640080" indent="-514350">
              <a:buFont typeface="+mj-lt"/>
              <a:buAutoNum type="arabicPeriod"/>
            </a:pPr>
            <a:r>
              <a:rPr lang="en-US" dirty="0">
                <a:solidFill>
                  <a:schemeClr val="accent1"/>
                </a:solidFill>
              </a:rPr>
              <a:t>Filter: show me something conditionally</a:t>
            </a:r>
          </a:p>
          <a:p>
            <a:pPr marL="640080" indent="-514350">
              <a:buFont typeface="+mj-lt"/>
              <a:buAutoNum type="arabicPeriod"/>
            </a:pPr>
            <a:r>
              <a:rPr lang="en-US" dirty="0">
                <a:solidFill>
                  <a:schemeClr val="accent1"/>
                </a:solidFill>
              </a:rPr>
              <a:t>Connect: show me related items</a:t>
            </a:r>
          </a:p>
        </p:txBody>
      </p:sp>
      <p:sp>
        <p:nvSpPr>
          <p:cNvPr id="4" name="Rectangle 3"/>
          <p:cNvSpPr/>
          <p:nvPr/>
        </p:nvSpPr>
        <p:spPr>
          <a:xfrm>
            <a:off x="990600" y="6043136"/>
            <a:ext cx="73406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3470"/>
                </a:solidFill>
              </a:rPr>
              <a:t>Yi, J. S., ah Kang, Y., </a:t>
            </a:r>
            <a:r>
              <a:rPr lang="en-US" sz="1400" dirty="0" err="1">
                <a:solidFill>
                  <a:srgbClr val="003470"/>
                </a:solidFill>
              </a:rPr>
              <a:t>Stasko</a:t>
            </a:r>
            <a:r>
              <a:rPr lang="en-US" sz="1400" dirty="0">
                <a:solidFill>
                  <a:srgbClr val="003470"/>
                </a:solidFill>
              </a:rPr>
              <a:t>, J. T., &amp; </a:t>
            </a:r>
            <a:r>
              <a:rPr lang="en-US" sz="1400" dirty="0" err="1">
                <a:solidFill>
                  <a:srgbClr val="003470"/>
                </a:solidFill>
              </a:rPr>
              <a:t>Jacko</a:t>
            </a:r>
            <a:r>
              <a:rPr lang="en-US" sz="1400" dirty="0">
                <a:solidFill>
                  <a:srgbClr val="003470"/>
                </a:solidFill>
              </a:rPr>
              <a:t>, J. A. (2007). Toward a deeper understanding of the role of interaction in information visualization. Visualization and Computer Graphics, IEEE Transactions on, 13(6), 1224-1231.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40080" indent="-514350">
              <a:buFont typeface="+mj-lt"/>
              <a:buAutoNum type="arabicPeriod"/>
            </a:pPr>
            <a:r>
              <a:rPr lang="en-US" dirty="0">
                <a:solidFill>
                  <a:srgbClr val="003470"/>
                </a:solidFill>
              </a:rPr>
              <a:t>Select: mark something as interesting</a:t>
            </a:r>
          </a:p>
          <a:p>
            <a:pPr marL="640080" indent="-514350">
              <a:buFont typeface="+mj-lt"/>
              <a:buAutoNum type="arabicPeriod"/>
            </a:pPr>
            <a:r>
              <a:rPr lang="en-US" dirty="0">
                <a:solidFill>
                  <a:srgbClr val="003470"/>
                </a:solidFill>
              </a:rPr>
              <a:t>Explore: show me something else</a:t>
            </a:r>
          </a:p>
          <a:p>
            <a:pPr marL="640080" indent="-514350">
              <a:buFont typeface="+mj-lt"/>
              <a:buAutoNum type="arabicPeriod"/>
            </a:pPr>
            <a:r>
              <a:rPr lang="en-US" dirty="0">
                <a:solidFill>
                  <a:srgbClr val="003470"/>
                </a:solidFill>
              </a:rPr>
              <a:t>Reconfigure: show me a different arrangement</a:t>
            </a:r>
          </a:p>
          <a:p>
            <a:pPr marL="640080" indent="-514350">
              <a:buFont typeface="+mj-lt"/>
              <a:buAutoNum type="arabicPeriod"/>
            </a:pPr>
            <a:r>
              <a:rPr lang="en-US" dirty="0">
                <a:solidFill>
                  <a:srgbClr val="003470"/>
                </a:solidFill>
              </a:rPr>
              <a:t>Encode: show me a different representation</a:t>
            </a:r>
          </a:p>
          <a:p>
            <a:pPr marL="640080" indent="-514350">
              <a:buFont typeface="+mj-lt"/>
              <a:buAutoNum type="arabicPeriod"/>
            </a:pPr>
            <a:r>
              <a:rPr lang="en-US" dirty="0">
                <a:solidFill>
                  <a:srgbClr val="003470"/>
                </a:solidFill>
              </a:rPr>
              <a:t>Abstract/Elaborate: show me more or less detail</a:t>
            </a:r>
          </a:p>
          <a:p>
            <a:pPr marL="640080" indent="-514350">
              <a:buFont typeface="+mj-lt"/>
              <a:buAutoNum type="arabicPeriod"/>
            </a:pPr>
            <a:r>
              <a:rPr lang="en-US" dirty="0">
                <a:solidFill>
                  <a:srgbClr val="003470"/>
                </a:solidFill>
              </a:rPr>
              <a:t>Filter: show me something conditionally</a:t>
            </a:r>
          </a:p>
          <a:p>
            <a:pPr marL="640080" indent="-514350">
              <a:buFont typeface="+mj-lt"/>
              <a:buAutoNum type="arabicPeriod"/>
            </a:pPr>
            <a:r>
              <a:rPr lang="en-US" dirty="0">
                <a:solidFill>
                  <a:srgbClr val="003470"/>
                </a:solidFill>
              </a:rPr>
              <a:t>Connect: show me related items</a:t>
            </a:r>
          </a:p>
        </p:txBody>
      </p:sp>
    </p:spTree>
    <p:extLst>
      <p:ext uri="{BB962C8B-B14F-4D97-AF65-F5344CB8AC3E}">
        <p14:creationId xmlns:p14="http://schemas.microsoft.com/office/powerpoint/2010/main" val="1704408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Select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Mark something as interesting: direct</a:t>
            </a:r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0067" y="2520779"/>
            <a:ext cx="3116733" cy="319422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260" y="2520780"/>
            <a:ext cx="4821351" cy="319229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9900000">
            <a:off x="1744048" y="2759360"/>
            <a:ext cx="601992" cy="601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3257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Select</a:t>
            </a:r>
          </a:p>
        </p:txBody>
      </p:sp>
      <p:pic>
        <p:nvPicPr>
          <p:cNvPr id="5" name="dnm-clip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14450" y="2286000"/>
            <a:ext cx="6515100" cy="4343400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Lucida Grande"/>
              <a:buChar char="-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dirty="0"/>
              <a:t>Mark something as interesting: indirect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6676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Explore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48768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Show me something else</a:t>
            </a:r>
          </a:p>
          <a:p>
            <a:pPr marL="742950" lvl="1" indent="-342900"/>
            <a:r>
              <a:rPr lang="en-US" dirty="0"/>
              <a:t>Scroll bars</a:t>
            </a:r>
          </a:p>
          <a:p>
            <a:pPr marL="742950" lvl="1" indent="-342900"/>
            <a:r>
              <a:rPr lang="en-US" dirty="0"/>
              <a:t>Panning</a:t>
            </a:r>
          </a:p>
          <a:p>
            <a:pPr marL="742950" lvl="1" indent="-342900"/>
            <a:r>
              <a:rPr lang="en-US" dirty="0"/>
              <a:t>Direct-Walk (e.g. hyperlink traversal)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7966" b="6130"/>
          <a:stretch/>
        </p:blipFill>
        <p:spPr>
          <a:xfrm>
            <a:off x="6172200" y="2895601"/>
            <a:ext cx="2571425" cy="342016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542" t="2616" r="1233" b="1992"/>
          <a:stretch/>
        </p:blipFill>
        <p:spPr>
          <a:xfrm>
            <a:off x="404590" y="2895600"/>
            <a:ext cx="5720444" cy="341635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3082026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Reconfigure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Show me a different arrangement: sorting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752" r="20276" b="29794"/>
          <a:stretch/>
        </p:blipFill>
        <p:spPr>
          <a:xfrm>
            <a:off x="609600" y="2393698"/>
            <a:ext cx="3756292" cy="3219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1172" r="24929" b="28493"/>
          <a:stretch/>
        </p:blipFill>
        <p:spPr>
          <a:xfrm>
            <a:off x="4807620" y="2362201"/>
            <a:ext cx="3574380" cy="3254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790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Reconfigure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Show me a different arrangement: baseline adjustment </a:t>
            </a: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743200"/>
            <a:ext cx="8534400" cy="329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505545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Reconfigure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Show me a different arrangement: reduce occlusion (jitter)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0" y="2438400"/>
            <a:ext cx="4127500" cy="4051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85186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Encode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Show me a different representation: visualization type, color, size, orientation, etc.</a:t>
            </a:r>
          </a:p>
          <a:p>
            <a:pPr marL="1257300" lvl="2" indent="-457200">
              <a:buFont typeface="Arial" pitchFamily="34" charset="0"/>
              <a:buChar char="•"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2667000"/>
            <a:ext cx="6248400" cy="3866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5139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Abstract / Elaborate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Show me more or less detail: drill up/down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0" y="2285999"/>
            <a:ext cx="3657600" cy="4257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6002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olo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45079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Abstract / Elaborate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Show me more or less detail: zooming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209800"/>
            <a:ext cx="6629399" cy="4496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66677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Abstract / Elaborate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Show me more or less detail: tooltips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400" y="2590800"/>
            <a:ext cx="7556500" cy="271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98783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6. Filter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Show me something conditionally</a:t>
            </a:r>
          </a:p>
        </p:txBody>
      </p:sp>
      <p:pic>
        <p:nvPicPr>
          <p:cNvPr id="5" name="Picture 4" descr="Screen Shot 2015-02-25 at 4.48.32 PM.png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3929" y="2203599"/>
            <a:ext cx="6318471" cy="4548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23987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7. Connect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Show me related items: build-out</a:t>
            </a:r>
          </a:p>
        </p:txBody>
      </p:sp>
      <p:pic>
        <p:nvPicPr>
          <p:cNvPr id="4" name="Picture 3" descr="Screen Shot 2015-02-25 at 4.57.45 PM.png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2286000"/>
            <a:ext cx="7379888" cy="40386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7780418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r="25347" b="19464"/>
          <a:stretch/>
        </p:blipFill>
        <p:spPr>
          <a:xfrm>
            <a:off x="1104900" y="2209800"/>
            <a:ext cx="6934200" cy="43701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7. Connect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Show me related items: coordinated multiple views (CMV)</a:t>
            </a:r>
          </a:p>
        </p:txBody>
      </p:sp>
    </p:spTree>
    <p:extLst>
      <p:ext uri="{BB962C8B-B14F-4D97-AF65-F5344CB8AC3E}">
        <p14:creationId xmlns:p14="http://schemas.microsoft.com/office/powerpoint/2010/main" val="2471517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views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775" y="1295400"/>
            <a:ext cx="7516449" cy="4876800"/>
          </a:xfrm>
        </p:spPr>
      </p:pic>
      <p:sp>
        <p:nvSpPr>
          <p:cNvPr id="11" name="Rectangle 10"/>
          <p:cNvSpPr/>
          <p:nvPr/>
        </p:nvSpPr>
        <p:spPr>
          <a:xfrm>
            <a:off x="152400" y="5934670"/>
            <a:ext cx="86868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/>
            <a:r>
              <a:rPr lang="en-US" altLang="zh-CN" sz="2400" dirty="0">
                <a:solidFill>
                  <a:srgbClr val="003470"/>
                </a:solidFill>
                <a:ea typeface="宋体" charset="0"/>
                <a:cs typeface="宋体" charset="0"/>
              </a:rPr>
              <a:t>Systems that use </a:t>
            </a:r>
            <a:r>
              <a:rPr lang="en-US" altLang="zh-CN" sz="2400" b="1" dirty="0">
                <a:solidFill>
                  <a:srgbClr val="003470"/>
                </a:solidFill>
                <a:ea typeface="宋体" charset="0"/>
                <a:cs typeface="宋体" charset="0"/>
              </a:rPr>
              <a:t>two or more distinct views</a:t>
            </a:r>
            <a:r>
              <a:rPr lang="en-US" altLang="zh-CN" sz="2400" dirty="0">
                <a:solidFill>
                  <a:srgbClr val="003470"/>
                </a:solidFill>
                <a:ea typeface="宋体" charset="0"/>
                <a:cs typeface="宋体" charset="0"/>
              </a:rPr>
              <a:t> </a:t>
            </a:r>
          </a:p>
          <a:p>
            <a:pPr lvl="1" algn="ctr"/>
            <a:r>
              <a:rPr lang="en-US" altLang="zh-CN" sz="2400" dirty="0">
                <a:solidFill>
                  <a:srgbClr val="003470"/>
                </a:solidFill>
                <a:ea typeface="宋体" charset="0"/>
                <a:cs typeface="宋体" charset="0"/>
              </a:rPr>
              <a:t>to support the exploration of a single concept or domain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5791200" y="2209800"/>
            <a:ext cx="2895600" cy="1333500"/>
            <a:chOff x="5791200" y="2209800"/>
            <a:chExt cx="2895600" cy="1333500"/>
          </a:xfrm>
        </p:grpSpPr>
        <p:cxnSp>
          <p:nvCxnSpPr>
            <p:cNvPr id="14" name="Straight Arrow Connector 13"/>
            <p:cNvCxnSpPr>
              <a:stCxn id="12" idx="1"/>
            </p:cNvCxnSpPr>
            <p:nvPr/>
          </p:nvCxnSpPr>
          <p:spPr>
            <a:xfrm flipH="1">
              <a:off x="5791200" y="2628900"/>
              <a:ext cx="914400" cy="38100"/>
            </a:xfrm>
            <a:prstGeom prst="straightConnector1">
              <a:avLst/>
            </a:prstGeom>
            <a:ln w="76200" cap="rnd" cmpd="sng">
              <a:solidFill>
                <a:srgbClr val="292934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>
              <a:stCxn id="12" idx="2"/>
            </p:cNvCxnSpPr>
            <p:nvPr/>
          </p:nvCxnSpPr>
          <p:spPr>
            <a:xfrm flipH="1">
              <a:off x="6934200" y="3048000"/>
              <a:ext cx="762000" cy="495300"/>
            </a:xfrm>
            <a:prstGeom prst="straightConnector1">
              <a:avLst/>
            </a:prstGeom>
            <a:ln w="76200" cap="rnd" cmpd="sng">
              <a:solidFill>
                <a:srgbClr val="292934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11"/>
            <p:cNvSpPr/>
            <p:nvPr/>
          </p:nvSpPr>
          <p:spPr>
            <a:xfrm>
              <a:off x="6705600" y="2209800"/>
              <a:ext cx="1981200" cy="8382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3470"/>
                  </a:solidFill>
                </a:rPr>
                <a:t>Different </a:t>
              </a:r>
            </a:p>
            <a:p>
              <a:pPr algn="ctr"/>
              <a:r>
                <a:rPr lang="en-US" dirty="0">
                  <a:solidFill>
                    <a:srgbClr val="003470"/>
                  </a:solidFill>
                </a:rPr>
                <a:t>representations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 flipH="1">
            <a:off x="762000" y="3352800"/>
            <a:ext cx="2133600" cy="1295400"/>
            <a:chOff x="6172200" y="2209800"/>
            <a:chExt cx="2133600" cy="1295400"/>
          </a:xfrm>
        </p:grpSpPr>
        <p:cxnSp>
          <p:nvCxnSpPr>
            <p:cNvPr id="19" name="Straight Arrow Connector 18"/>
            <p:cNvCxnSpPr>
              <a:stCxn id="21" idx="1"/>
            </p:cNvCxnSpPr>
            <p:nvPr/>
          </p:nvCxnSpPr>
          <p:spPr>
            <a:xfrm flipH="1">
              <a:off x="6172200" y="2628900"/>
              <a:ext cx="838200" cy="38100"/>
            </a:xfrm>
            <a:prstGeom prst="straightConnector1">
              <a:avLst/>
            </a:prstGeom>
            <a:ln w="76200" cap="rnd" cmpd="sng">
              <a:solidFill>
                <a:srgbClr val="292934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>
              <a:stCxn id="21" idx="2"/>
            </p:cNvCxnSpPr>
            <p:nvPr/>
          </p:nvCxnSpPr>
          <p:spPr>
            <a:xfrm flipH="1">
              <a:off x="6400800" y="3048000"/>
              <a:ext cx="1257300" cy="457200"/>
            </a:xfrm>
            <a:prstGeom prst="straightConnector1">
              <a:avLst/>
            </a:prstGeom>
            <a:ln w="76200" cap="rnd" cmpd="sng">
              <a:solidFill>
                <a:srgbClr val="292934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0"/>
            <p:cNvSpPr/>
            <p:nvPr/>
          </p:nvSpPr>
          <p:spPr>
            <a:xfrm>
              <a:off x="7010400" y="2209800"/>
              <a:ext cx="1295400" cy="8382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3470"/>
                  </a:solidFill>
                </a:rPr>
                <a:t>Different </a:t>
              </a:r>
            </a:p>
            <a:p>
              <a:pPr algn="ctr"/>
              <a:r>
                <a:rPr lang="en-US" dirty="0">
                  <a:solidFill>
                    <a:srgbClr val="003470"/>
                  </a:solidFill>
                </a:rPr>
                <a:t>data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87937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to use multiple views?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data is too big</a:t>
            </a:r>
          </a:p>
          <a:p>
            <a:pPr lvl="1"/>
            <a:r>
              <a:rPr lang="en-US" dirty="0"/>
              <a:t>Lots of attributes</a:t>
            </a:r>
          </a:p>
          <a:p>
            <a:pPr lvl="1"/>
            <a:r>
              <a:rPr lang="en-US" dirty="0"/>
              <a:t>Lots of observations</a:t>
            </a:r>
          </a:p>
          <a:p>
            <a:r>
              <a:rPr lang="en-US" dirty="0"/>
              <a:t>The data is too complicated</a:t>
            </a:r>
          </a:p>
          <a:p>
            <a:pPr lvl="1"/>
            <a:r>
              <a:rPr lang="en-US" dirty="0"/>
              <a:t>Lots of data sources</a:t>
            </a:r>
          </a:p>
          <a:p>
            <a:pPr lvl="1"/>
            <a:r>
              <a:rPr lang="en-US" dirty="0"/>
              <a:t>Lots of data types</a:t>
            </a:r>
          </a:p>
          <a:p>
            <a:r>
              <a:rPr lang="en-US" dirty="0"/>
              <a:t>The data has several interesting parts, but no one visualization highlights them all</a:t>
            </a:r>
          </a:p>
        </p:txBody>
      </p:sp>
    </p:spTree>
    <p:extLst>
      <p:ext uri="{BB962C8B-B14F-4D97-AF65-F5344CB8AC3E}">
        <p14:creationId xmlns:p14="http://schemas.microsoft.com/office/powerpoint/2010/main" val="1722083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Need to think about: resource optimization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 t="-1592" b="-159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83945202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Need to think about: resource optimization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7424" b="-742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23785277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Guidelines for multiple views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Balance the </a:t>
            </a:r>
            <a:r>
              <a:rPr lang="en-US" altLang="zh-CN" b="1" dirty="0"/>
              <a:t>costs</a:t>
            </a:r>
            <a:r>
              <a:rPr lang="en-US" altLang="zh-CN" dirty="0"/>
              <a:t> of presenting multiple views with the </a:t>
            </a:r>
            <a:r>
              <a:rPr lang="en-US" altLang="zh-CN" b="1" dirty="0"/>
              <a:t>benefits</a:t>
            </a:r>
            <a:r>
              <a:rPr lang="en-US" altLang="zh-CN" dirty="0"/>
              <a:t> of using the views</a:t>
            </a:r>
          </a:p>
          <a:p>
            <a:r>
              <a:rPr lang="en-US" altLang="zh-CN" dirty="0">
                <a:ea typeface="宋体" charset="0"/>
                <a:cs typeface="宋体" charset="0"/>
              </a:rPr>
              <a:t>Split complex data into multiple views to create </a:t>
            </a:r>
            <a:r>
              <a:rPr lang="en-US" altLang="zh-CN" b="1" dirty="0">
                <a:ea typeface="宋体" charset="0"/>
                <a:cs typeface="宋体" charset="0"/>
              </a:rPr>
              <a:t>manageable chunks </a:t>
            </a:r>
          </a:p>
          <a:p>
            <a:r>
              <a:rPr lang="en-US" altLang="zh-CN" dirty="0"/>
              <a:t>Use views that are complimentary, bringing out </a:t>
            </a:r>
            <a:r>
              <a:rPr lang="en-US" altLang="zh-CN" b="1" dirty="0"/>
              <a:t>correlations and/or disparities</a:t>
            </a:r>
          </a:p>
          <a:p>
            <a:r>
              <a:rPr lang="en-US" altLang="zh-CN" dirty="0">
                <a:ea typeface="宋体" charset="0"/>
                <a:cs typeface="宋体" charset="0"/>
              </a:rPr>
              <a:t>Use</a:t>
            </a:r>
            <a:r>
              <a:rPr lang="en-US" altLang="zh-CN" i="1" dirty="0">
                <a:ea typeface="宋体" charset="0"/>
                <a:cs typeface="宋体" charset="0"/>
              </a:rPr>
              <a:t> </a:t>
            </a:r>
            <a:r>
              <a:rPr lang="en-US" altLang="zh-CN" b="1" dirty="0">
                <a:ea typeface="宋体" charset="0"/>
                <a:cs typeface="宋体" charset="0"/>
              </a:rPr>
              <a:t>perceptual cues</a:t>
            </a:r>
            <a:r>
              <a:rPr lang="en-US" altLang="zh-CN" dirty="0">
                <a:ea typeface="宋体" charset="0"/>
                <a:cs typeface="宋体" charset="0"/>
              </a:rPr>
              <a:t> to:</a:t>
            </a:r>
          </a:p>
          <a:p>
            <a:pPr lvl="1"/>
            <a:r>
              <a:rPr lang="en-US" altLang="zh-CN" dirty="0">
                <a:ea typeface="宋体" charset="0"/>
                <a:cs typeface="宋体" charset="0"/>
              </a:rPr>
              <a:t>make relationships more apparent to the reader</a:t>
            </a:r>
          </a:p>
          <a:p>
            <a:pPr lvl="1"/>
            <a:r>
              <a:rPr lang="en-US" altLang="zh-CN" dirty="0">
                <a:ea typeface="宋体" charset="0"/>
                <a:cs typeface="宋体" charset="0"/>
              </a:rPr>
              <a:t>focus the reader’s attention on the right view at the right time</a:t>
            </a:r>
            <a:endParaRPr lang="en-US" altLang="zh-CN" b="1" dirty="0"/>
          </a:p>
          <a:p>
            <a:endParaRPr lang="en-US" altLang="zh-CN" i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7114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em2016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16640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Coordination: brushing and linking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Big idea</a:t>
            </a:r>
            <a:r>
              <a:rPr lang="en-US" dirty="0"/>
              <a:t>: actions in the real world have ripple effects; actions on a visualization should too</a:t>
            </a:r>
          </a:p>
          <a:p>
            <a:endParaRPr lang="en-US" b="1" dirty="0"/>
          </a:p>
          <a:p>
            <a:r>
              <a:rPr lang="en-US" b="1" dirty="0"/>
              <a:t>Brushing: </a:t>
            </a:r>
            <a:r>
              <a:rPr lang="en-US" dirty="0"/>
              <a:t>the visualization responds (usually through highlighting) as a person “brushes past” data points</a:t>
            </a:r>
          </a:p>
          <a:p>
            <a:endParaRPr lang="en-US" dirty="0"/>
          </a:p>
          <a:p>
            <a:r>
              <a:rPr lang="en-US" b="1" dirty="0"/>
              <a:t>Linking</a:t>
            </a:r>
            <a:r>
              <a:rPr lang="en-US" dirty="0"/>
              <a:t>: the visualization connects related data points across multiple views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920056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Coordination: brushing and linking</a:t>
            </a:r>
          </a:p>
        </p:txBody>
      </p:sp>
      <p:pic>
        <p:nvPicPr>
          <p:cNvPr id="5" name="Brushed and Linked Histograms of Ratings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34988" y="1600200"/>
            <a:ext cx="8074025" cy="48768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04292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Coordinated multiple views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Multiple views + brushing and linking</a:t>
            </a:r>
          </a:p>
          <a:p>
            <a:r>
              <a:rPr lang="en-US" b="1" dirty="0"/>
              <a:t>Big idea:</a:t>
            </a:r>
            <a:r>
              <a:rPr lang="en-US" dirty="0"/>
              <a:t> propagate interaction from one view to all others, respond as appropriate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9801" r="25347" b="19464"/>
          <a:stretch/>
        </p:blipFill>
        <p:spPr>
          <a:xfrm>
            <a:off x="1295400" y="3048000"/>
            <a:ext cx="6477000" cy="358523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7489375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What would we need </a:t>
            </a:r>
          </a:p>
          <a:p>
            <a:pPr marL="0" indent="0" algn="ctr">
              <a:buNone/>
            </a:pPr>
            <a:r>
              <a:rPr lang="en-US" dirty="0"/>
              <a:t>to make this work?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8819" y="4800600"/>
            <a:ext cx="5021581" cy="204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32595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Suggested questions to ask when designing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1600200"/>
            <a:ext cx="77724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rgbClr val="003470"/>
                </a:solidFill>
              </a:rPr>
              <a:t>What is the goal of the analysis?</a:t>
            </a:r>
          </a:p>
          <a:p>
            <a:pPr marL="857250" lvl="1" indent="-457200">
              <a:buFont typeface="Lucida Grande"/>
              <a:buChar char="-"/>
            </a:pPr>
            <a:r>
              <a:rPr lang="en-US" dirty="0">
                <a:solidFill>
                  <a:srgbClr val="003470"/>
                </a:solidFill>
              </a:rPr>
              <a:t>Decision-making </a:t>
            </a:r>
          </a:p>
          <a:p>
            <a:pPr marL="857250" lvl="1" indent="-457200">
              <a:buFont typeface="Lucida Grande"/>
              <a:buChar char="-"/>
            </a:pPr>
            <a:r>
              <a:rPr lang="en-US" dirty="0">
                <a:solidFill>
                  <a:srgbClr val="003470"/>
                </a:solidFill>
              </a:rPr>
              <a:t>Better understand a domain or a problem</a:t>
            </a:r>
          </a:p>
          <a:p>
            <a:pPr marL="857250" lvl="1" indent="-457200">
              <a:buFont typeface="Lucida Grande"/>
              <a:buChar char="-"/>
            </a:pPr>
            <a:r>
              <a:rPr lang="en-US" dirty="0">
                <a:solidFill>
                  <a:srgbClr val="003470"/>
                </a:solidFill>
              </a:rPr>
              <a:t>Identify the trends of a phenomenon</a:t>
            </a:r>
          </a:p>
          <a:p>
            <a:pPr marL="857250" lvl="1" indent="-457200">
              <a:buFont typeface="Lucida Grande"/>
              <a:buChar char="-"/>
            </a:pPr>
            <a:r>
              <a:rPr lang="en-US" dirty="0">
                <a:solidFill>
                  <a:srgbClr val="003470"/>
                </a:solidFill>
              </a:rPr>
              <a:t>Forecast the future</a:t>
            </a:r>
          </a:p>
          <a:p>
            <a:pPr marL="400050" lvl="1" indent="0">
              <a:buFont typeface="Arial" pitchFamily="34" charset="0"/>
              <a:buNone/>
            </a:pPr>
            <a:r>
              <a:rPr lang="en-US" dirty="0">
                <a:solidFill>
                  <a:srgbClr val="003470"/>
                </a:solidFill>
              </a:rPr>
              <a:t>	…etc.</a:t>
            </a:r>
          </a:p>
          <a:p>
            <a:pPr marL="582930" indent="-457200">
              <a:buFont typeface="+mj-lt"/>
              <a:buAutoNum type="arabicPeriod"/>
            </a:pPr>
            <a:r>
              <a:rPr lang="en-US" dirty="0">
                <a:solidFill>
                  <a:srgbClr val="003470"/>
                </a:solidFill>
              </a:rPr>
              <a:t>What kinds of operations do we need to enable?</a:t>
            </a:r>
          </a:p>
          <a:p>
            <a:pPr marL="582930" indent="-457200">
              <a:buFont typeface="+mj-lt"/>
              <a:buAutoNum type="arabicPeriod"/>
            </a:pPr>
            <a:r>
              <a:rPr lang="en-US" dirty="0">
                <a:solidFill>
                  <a:srgbClr val="003470"/>
                </a:solidFill>
              </a:rPr>
              <a:t>How can the visualization support those operations?</a:t>
            </a:r>
          </a:p>
        </p:txBody>
      </p:sp>
    </p:spTree>
    <p:extLst>
      <p:ext uri="{BB962C8B-B14F-4D97-AF65-F5344CB8AC3E}">
        <p14:creationId xmlns:p14="http://schemas.microsoft.com/office/powerpoint/2010/main" val="71578890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3A9C5D0-D2C9-6642-A587-1EA3089372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1000" y="2286000"/>
            <a:ext cx="5842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0205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001000" cy="5181601"/>
          </a:xfrm>
        </p:spPr>
        <p:txBody>
          <a:bodyPr rtlCol="0">
            <a:normAutofit/>
          </a:bodyPr>
          <a:lstStyle/>
          <a:p>
            <a:pPr>
              <a:buFont typeface="Arial"/>
              <a:buChar char="•"/>
              <a:defRPr/>
            </a:pPr>
            <a:r>
              <a:rPr lang="en-US" dirty="0"/>
              <a:t>Introduction to 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plot_ly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</a:t>
            </a:r>
            <a:r>
              <a:rPr lang="en-US" dirty="0"/>
              <a:t> and 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ggplotly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</a:t>
            </a:r>
          </a:p>
          <a:p>
            <a:pPr marL="0" indent="0">
              <a:buNone/>
              <a:defRPr/>
            </a:pPr>
            <a:endParaRPr lang="en-US" sz="800" dirty="0"/>
          </a:p>
          <a:p>
            <a:pPr>
              <a:buFont typeface="Arial"/>
              <a:buChar char="•"/>
              <a:defRPr/>
            </a:pPr>
            <a:r>
              <a:rPr lang="en-US" dirty="0"/>
              <a:t>Case Study – Housing Sales in Texas</a:t>
            </a:r>
          </a:p>
          <a:p>
            <a:pPr lvl="1">
              <a:defRPr/>
            </a:pPr>
            <a:r>
              <a:rPr lang="en-US" dirty="0"/>
              <a:t>Using 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plot_ly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</a:t>
            </a:r>
          </a:p>
          <a:p>
            <a:pPr lvl="1">
              <a:defRPr/>
            </a:pPr>
            <a:r>
              <a:rPr lang="en-US" dirty="0"/>
              <a:t>Using 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ggplotly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</a:t>
            </a:r>
          </a:p>
          <a:p>
            <a:pPr marL="0" indent="0">
              <a:buNone/>
              <a:defRPr/>
            </a:pPr>
            <a:endParaRPr lang="en-US" sz="900" dirty="0"/>
          </a:p>
          <a:p>
            <a:pPr>
              <a:buFont typeface="Arial"/>
              <a:buChar char="•"/>
              <a:defRPr/>
            </a:pPr>
            <a:r>
              <a:rPr lang="en-US" dirty="0"/>
              <a:t>Combining views</a:t>
            </a:r>
          </a:p>
          <a:p>
            <a:pPr lvl="1">
              <a:buFont typeface="Arial"/>
              <a:buChar char="•"/>
              <a:defRPr/>
            </a:pPr>
            <a:r>
              <a:rPr lang="en-US" dirty="0"/>
              <a:t>with </a:t>
            </a:r>
            <a:r>
              <a:rPr lang="en-US" dirty="0" err="1"/>
              <a:t>htmlwidgets</a:t>
            </a:r>
            <a:endParaRPr lang="en-US" dirty="0"/>
          </a:p>
          <a:p>
            <a:pPr lvl="1">
              <a:buFont typeface="Arial"/>
              <a:buChar char="•"/>
              <a:defRPr/>
            </a:pPr>
            <a:r>
              <a:rPr lang="en-US" dirty="0"/>
              <a:t>with shiny</a:t>
            </a:r>
          </a:p>
          <a:p>
            <a:pPr lvl="1">
              <a:buFont typeface="Arial"/>
              <a:buChar char="•"/>
              <a:defRPr/>
            </a:pPr>
            <a:r>
              <a:rPr lang="en-US" dirty="0"/>
              <a:t>with subplot(…)</a:t>
            </a:r>
          </a:p>
        </p:txBody>
      </p:sp>
      <p:sp>
        <p:nvSpPr>
          <p:cNvPr id="4" name="Rectangle 3"/>
          <p:cNvSpPr/>
          <p:nvPr/>
        </p:nvSpPr>
        <p:spPr>
          <a:xfrm>
            <a:off x="2209800" y="6135469"/>
            <a:ext cx="6858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Lab modeled on “The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</a:rPr>
              <a:t>Plotly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 Cookbook” chapter </a:t>
            </a:r>
          </a:p>
          <a:p>
            <a:pPr algn="r"/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of the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</a:rPr>
              <a:t>Plotly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 for R Masterclass by Carson Sievert, </a:t>
            </a:r>
          </a:p>
          <a:p>
            <a:pPr algn="r"/>
            <a:r>
              <a:rPr lang="en-US" sz="1200" dirty="0" err="1">
                <a:solidFill>
                  <a:schemeClr val="bg1">
                    <a:lumMod val="65000"/>
                  </a:schemeClr>
                </a:solidFill>
              </a:rPr>
              <a:t>plotly-book.cpsievert.me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/the-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</a:rPr>
              <a:t>plotly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-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</a:rPr>
              <a:t>cookbook.html</a:t>
            </a:r>
            <a:endParaRPr 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91049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91147-7615-D348-A834-5A3743464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you need to know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D43323-FA6A-E04F-B6F9-902CCDD082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2 main ways to initiate a </a:t>
            </a:r>
            <a:r>
              <a:rPr lang="en-US" dirty="0" err="1"/>
              <a:t>plotly</a:t>
            </a:r>
            <a:r>
              <a:rPr lang="en-US" dirty="0"/>
              <a:t> object in R:</a:t>
            </a:r>
          </a:p>
          <a:p>
            <a:pPr lvl="1"/>
            <a:r>
              <a:rPr lang="en-US" dirty="0" err="1"/>
              <a:t>plot_ly</a:t>
            </a:r>
            <a:r>
              <a:rPr lang="en-US" dirty="0"/>
              <a:t>() function transforms </a:t>
            </a:r>
            <a:r>
              <a:rPr lang="en-US" i="1" dirty="0"/>
              <a:t>data</a:t>
            </a:r>
            <a:r>
              <a:rPr lang="en-US" dirty="0"/>
              <a:t> into a </a:t>
            </a:r>
            <a:r>
              <a:rPr lang="en-US" dirty="0" err="1"/>
              <a:t>plotly</a:t>
            </a:r>
            <a:r>
              <a:rPr lang="en-US" dirty="0"/>
              <a:t> object</a:t>
            </a:r>
          </a:p>
          <a:p>
            <a:pPr lvl="1"/>
            <a:r>
              <a:rPr lang="en-US" dirty="0" err="1"/>
              <a:t>ggplotly</a:t>
            </a:r>
            <a:r>
              <a:rPr lang="en-US" dirty="0"/>
              <a:t>() function transforms a </a:t>
            </a:r>
            <a:r>
              <a:rPr lang="en-US" i="1" dirty="0" err="1"/>
              <a:t>ggplot</a:t>
            </a:r>
            <a:r>
              <a:rPr lang="en-US" i="1" dirty="0"/>
              <a:t> object</a:t>
            </a:r>
            <a:r>
              <a:rPr lang="en-US" dirty="0"/>
              <a:t> into a </a:t>
            </a:r>
            <a:r>
              <a:rPr lang="en-US" dirty="0" err="1"/>
              <a:t>plotly</a:t>
            </a:r>
            <a:r>
              <a:rPr lang="en-US" dirty="0"/>
              <a:t> object (Wickham </a:t>
            </a:r>
            <a:r>
              <a:rPr lang="en-US" dirty="0">
                <a:hlinkClick r:id="rId2"/>
              </a:rPr>
              <a:t>2009</a:t>
            </a:r>
            <a:r>
              <a:rPr lang="en-US" dirty="0"/>
              <a:t>); (Sievert et al. </a:t>
            </a:r>
            <a:r>
              <a:rPr lang="en-US" dirty="0">
                <a:hlinkClick r:id="rId3"/>
              </a:rPr>
              <a:t>2016</a:t>
            </a:r>
            <a:r>
              <a:rPr lang="en-US" dirty="0"/>
              <a:t>)</a:t>
            </a:r>
          </a:p>
          <a:p>
            <a:pPr lvl="1"/>
            <a:endParaRPr lang="en-US" dirty="0"/>
          </a:p>
          <a:p>
            <a:r>
              <a:rPr lang="en-US" dirty="0"/>
              <a:t>Both result in an interactive web-based visualization with tooltips, zooming, and panning enabled by default</a:t>
            </a:r>
          </a:p>
          <a:p>
            <a:endParaRPr lang="en-US" dirty="0"/>
          </a:p>
          <a:p>
            <a:r>
              <a:rPr lang="en-US" dirty="0"/>
              <a:t>Let’s play…</a:t>
            </a:r>
          </a:p>
        </p:txBody>
      </p:sp>
    </p:spTree>
    <p:extLst>
      <p:ext uri="{BB962C8B-B14F-4D97-AF65-F5344CB8AC3E}">
        <p14:creationId xmlns:p14="http://schemas.microsoft.com/office/powerpoint/2010/main" val="26848937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ur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5369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radrat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8773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ceberg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4068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llinoiscrosshatch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00559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Clarity.thmx</Template>
  <TotalTime>16911</TotalTime>
  <Words>1323</Words>
  <Application>Microsoft Macintosh PowerPoint</Application>
  <PresentationFormat>On-screen Show (4:3)</PresentationFormat>
  <Paragraphs>226</Paragraphs>
  <Slides>57</Slides>
  <Notes>2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3" baseType="lpstr">
      <vt:lpstr>Arial</vt:lpstr>
      <vt:lpstr>Calibri</vt:lpstr>
      <vt:lpstr>Lucida Grande</vt:lpstr>
      <vt:lpstr>Menlo</vt:lpstr>
      <vt:lpstr>Wingdings</vt:lpstr>
      <vt:lpstr>Clarity</vt:lpstr>
      <vt:lpstr> MassMutual DSDP 2019: Interaction</vt:lpstr>
      <vt:lpstr>Outline</vt:lpstr>
      <vt:lpstr>Mini-lab: #critique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 far: Information Visualization</vt:lpstr>
      <vt:lpstr>Flashback: about this workshop</vt:lpstr>
      <vt:lpstr>Interaction (def.)</vt:lpstr>
      <vt:lpstr>Example: Rubik’s Cube</vt:lpstr>
      <vt:lpstr>Interaction and Analysis</vt:lpstr>
      <vt:lpstr>Part I: High Level</vt:lpstr>
      <vt:lpstr>Interaction as a Reasoning Aid</vt:lpstr>
      <vt:lpstr>Reality Check</vt:lpstr>
      <vt:lpstr>Interaction as Distributed Cognition</vt:lpstr>
      <vt:lpstr>Example: Tower of Hanoi</vt:lpstr>
      <vt:lpstr>Flashback: #badvis</vt:lpstr>
      <vt:lpstr>Pragmatic vs. Epistemic Action</vt:lpstr>
      <vt:lpstr>Example: Tetris</vt:lpstr>
      <vt:lpstr>Part II</vt:lpstr>
      <vt:lpstr>So far…</vt:lpstr>
      <vt:lpstr>Flashback: interaction as a reasoning aid</vt:lpstr>
      <vt:lpstr>Yi, Kang, Stasko and Jacko (2007)</vt:lpstr>
      <vt:lpstr>1. Select</vt:lpstr>
      <vt:lpstr>1. Select</vt:lpstr>
      <vt:lpstr>2. Explore</vt:lpstr>
      <vt:lpstr>3. Reconfigure</vt:lpstr>
      <vt:lpstr>3. Reconfigure</vt:lpstr>
      <vt:lpstr>3. Reconfigure</vt:lpstr>
      <vt:lpstr>4. Encode</vt:lpstr>
      <vt:lpstr>5. Abstract / Elaborate</vt:lpstr>
      <vt:lpstr>5. Abstract / Elaborate</vt:lpstr>
      <vt:lpstr>5. Abstract / Elaborate</vt:lpstr>
      <vt:lpstr>6. Filter</vt:lpstr>
      <vt:lpstr>7. Connect</vt:lpstr>
      <vt:lpstr>7. Connect</vt:lpstr>
      <vt:lpstr>Multiple views</vt:lpstr>
      <vt:lpstr>When to use multiple views?</vt:lpstr>
      <vt:lpstr>Need to think about: resource optimization</vt:lpstr>
      <vt:lpstr>Need to think about: resource optimization</vt:lpstr>
      <vt:lpstr>Guidelines for multiple views</vt:lpstr>
      <vt:lpstr>Coordination: brushing and linking</vt:lpstr>
      <vt:lpstr>Coordination: brushing and linking</vt:lpstr>
      <vt:lpstr>Coordinated multiple views</vt:lpstr>
      <vt:lpstr>Discussion</vt:lpstr>
      <vt:lpstr>Suggested questions to ask when designing</vt:lpstr>
      <vt:lpstr>PowerPoint Presentation</vt:lpstr>
      <vt:lpstr>Outline</vt:lpstr>
      <vt:lpstr>What you need to know</vt:lpstr>
    </vt:vector>
  </TitlesOfParts>
  <Company>UNC Charlotte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</dc:title>
  <dc:creator>rchang</dc:creator>
  <cp:lastModifiedBy>Microsoft Office User</cp:lastModifiedBy>
  <cp:revision>280</cp:revision>
  <cp:lastPrinted>2019-06-26T13:59:21Z</cp:lastPrinted>
  <dcterms:created xsi:type="dcterms:W3CDTF">2010-09-06T14:11:22Z</dcterms:created>
  <dcterms:modified xsi:type="dcterms:W3CDTF">2019-06-26T13:59:52Z</dcterms:modified>
</cp:coreProperties>
</file>